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66" r:id="rId3"/>
    <p:sldId id="257" r:id="rId4"/>
    <p:sldId id="258" r:id="rId5"/>
    <p:sldId id="267" r:id="rId6"/>
    <p:sldId id="260" r:id="rId7"/>
    <p:sldId id="264" r:id="rId8"/>
    <p:sldId id="261" r:id="rId9"/>
    <p:sldId id="262" r:id="rId10"/>
    <p:sldId id="263" r:id="rId11"/>
    <p:sldId id="265" r:id="rId12"/>
    <p:sldId id="259" r:id="rId13"/>
    <p:sldId id="29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021E0-7702-4F6A-AE3F-D3863B23D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AB19E4-80B6-4262-825A-C8F2808D4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10815-C3B4-48A1-8A27-AB6652E76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D11AC-5F5F-45FF-8164-DAF7EC245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7935A-D256-45DB-9933-7752B8CA0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8711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F98EA-48D3-4828-8C28-C3B4FFFAF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F7B5AB-F6AE-44BD-85BD-AAED95F73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794C7-37A0-4E8C-BCDF-AA046E234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1A8A6-C13D-43A1-8F3B-35AB22206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27617-6072-47DF-8D6B-68EC130C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082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155623-30EA-4C40-89DA-406AEF735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6D076-7E5A-42FA-9CB5-9CED5EE130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AB953-0B2D-436D-84E9-D3B1DDBD2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C3EF4-7F35-40CE-ABAD-86527FA3A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67091-EF12-4542-B465-64B702F8F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395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0DB76-BB61-4B49-9035-DEAFF6585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EB04F-8DFA-45A6-A949-2EC371474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40251-3454-490F-8ABA-857C196A4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B35C5-7A95-4001-8083-130DEC1B0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E78A1-1BA4-430A-B195-8D205D43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0914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8D4BD-D3E3-4705-ADA3-D96EA8E35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1002A-8C93-4BB0-9211-29E0FC6B0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F6A42-35E2-4B77-AA9A-5EE29C7A8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F2802-20BD-4670-B25A-BDDAF55ED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F014A-9E1C-4162-B161-2F0E018CF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451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C1B0D-D1FD-4C9F-BEF2-4DCE0BA26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DCD05-97FB-4FE6-9B91-E8F95DC4D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D5E38E-CFD5-4CAB-AFDD-421EDC497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32C0B-8044-4352-9A46-05C9733A8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08920A-820F-41D2-BF33-17D138B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A7DDB-2A1B-4F62-B8BD-E32ABA64E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559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22567-0F82-4D7C-AA7F-EEA3FDF6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A84FA-3FCE-45FF-A029-06875E8F1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4919C4-E983-461F-999E-05F1906C7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92CD9A-B327-4291-8EBE-FB7FA0EE5D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9676C6-7FAB-489B-AEC2-78D2A62C25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182CD9-72E3-489B-8BE4-E68221D81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E7C2C3-653B-42A5-A3B4-6773AE3BE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8B3828-E052-4507-9227-D0670E44E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7057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5D99E-592E-42BD-ACED-A270C68AC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C938F8-53F7-4FBD-9EF4-ECA620A93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E4A02F-8476-4962-8806-78329CF99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127865-1697-4814-AA26-D789EC8F1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259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5D1FA1-C608-455B-81CB-96731B24C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9C51F0-2002-4B40-B133-BE89FD5F0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A03AE7-D32A-4BF2-88ED-9FFA5B5D5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711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97ED-61CA-4BC4-AA12-96C1C17AB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0FFE3-74C0-4708-BF38-6BB877364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9B0119-E1A1-4A96-BA43-161906E1DA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8B3DB3-573E-43B4-AFD5-05A4043FA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DF2098-6F17-4F72-9A01-2092254A7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D501B0-F177-4010-A33A-DC6567717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7357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21CFA-A6D3-4474-919D-DDB849B17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311D12-83FD-4600-A066-8A6AED43AB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8A868B-FCA0-4974-B7F6-EED467D81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FF51AA-FF5F-484A-B11C-FD0384438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5399B-035A-412B-9C1A-9E5F4E0BA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3A8215-8B5E-499B-B77C-37C7A1099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6796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86F76B-A540-413A-AA0F-4B3EF1F11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689FAA-FEAB-4CA3-9DD0-3833CED3C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3FD89-65C9-4A1E-976D-261FF706E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5B424-618E-42BD-865A-44360735F833}" type="datetimeFigureOut">
              <a:rPr lang="en-IN" smtClean="0"/>
              <a:t>18-10-2020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A07AA-2B27-40C7-9797-0E59D5CBBC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4BC28-83FE-473F-8884-7B4CFFC6D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D9767-5256-49E8-8368-5FC735663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321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rthropod" TargetMode="External"/><Relationship Id="rId7" Type="http://schemas.openxmlformats.org/officeDocument/2006/relationships/hyperlink" Target="https://en.wikipedia.org/wiki/Bombyx" TargetMode="External"/><Relationship Id="rId2" Type="http://schemas.openxmlformats.org/officeDocument/2006/relationships/hyperlink" Target="https://en.wikipedia.org/wiki/Anima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Bombycidae" TargetMode="External"/><Relationship Id="rId5" Type="http://schemas.openxmlformats.org/officeDocument/2006/relationships/hyperlink" Target="https://en.wikipedia.org/wiki/Lepidoptera" TargetMode="External"/><Relationship Id="rId4" Type="http://schemas.openxmlformats.org/officeDocument/2006/relationships/hyperlink" Target="https://en.wikipedia.org/wiki/Insec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Ecdysis" TargetMode="External"/><Relationship Id="rId13" Type="http://schemas.openxmlformats.org/officeDocument/2006/relationships/hyperlink" Target="https://en.wikipedia.org/wiki/Bombycidae" TargetMode="External"/><Relationship Id="rId3" Type="http://schemas.openxmlformats.org/officeDocument/2006/relationships/hyperlink" Target="https://en.wikipedia.org/wiki/Jasmone" TargetMode="External"/><Relationship Id="rId7" Type="http://schemas.openxmlformats.org/officeDocument/2006/relationships/hyperlink" Target="https://en.wikipedia.org/wiki/Osage_orange" TargetMode="External"/><Relationship Id="rId12" Type="http://schemas.openxmlformats.org/officeDocument/2006/relationships/hyperlink" Target="https://en.wikipedia.org/wiki/Lepidoptera" TargetMode="External"/><Relationship Id="rId17" Type="http://schemas.openxmlformats.org/officeDocument/2006/relationships/hyperlink" Target="https://en.wikipedia.org/wiki/Proteolytic_enzyme" TargetMode="External"/><Relationship Id="rId2" Type="http://schemas.openxmlformats.org/officeDocument/2006/relationships/hyperlink" Target="https://en.wikipedia.org/wiki/Morus_alba" TargetMode="External"/><Relationship Id="rId16" Type="http://schemas.openxmlformats.org/officeDocument/2006/relationships/hyperlink" Target="https://en.wikipedia.org/wiki/Antherae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Moraceae" TargetMode="External"/><Relationship Id="rId11" Type="http://schemas.openxmlformats.org/officeDocument/2006/relationships/hyperlink" Target="https://en.wikipedia.org/wiki/Salivary_glands" TargetMode="External"/><Relationship Id="rId5" Type="http://schemas.openxmlformats.org/officeDocument/2006/relationships/hyperlink" Target="https://en.wikipedia.org/wiki/Morus_(plant)" TargetMode="External"/><Relationship Id="rId15" Type="http://schemas.openxmlformats.org/officeDocument/2006/relationships/hyperlink" Target="https://en.wikipedia.org/wiki/Saturniidae" TargetMode="External"/><Relationship Id="rId10" Type="http://schemas.openxmlformats.org/officeDocument/2006/relationships/hyperlink" Target="https://en.wikipedia.org/wiki/Pupa" TargetMode="External"/><Relationship Id="rId4" Type="http://schemas.openxmlformats.org/officeDocument/2006/relationships/hyperlink" Target="https://en.wikipedia.org/wiki/Monophagous" TargetMode="External"/><Relationship Id="rId9" Type="http://schemas.openxmlformats.org/officeDocument/2006/relationships/hyperlink" Target="https://en.wikipedia.org/wiki/Larva" TargetMode="External"/><Relationship Id="rId14" Type="http://schemas.openxmlformats.org/officeDocument/2006/relationships/hyperlink" Target="https://en.wikipedia.org/wiki/Bombyx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ubtitle 2">
            <a:extLst>
              <a:ext uri="{FF2B5EF4-FFF2-40B4-BE49-F238E27FC236}">
                <a16:creationId xmlns:a16="http://schemas.microsoft.com/office/drawing/2014/main" id="{EE7CD801-7E69-4530-826C-732C8A2D2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109" y="5070664"/>
            <a:ext cx="5181600" cy="1458961"/>
          </a:xfrm>
        </p:spPr>
        <p:txBody>
          <a:bodyPr>
            <a:normAutofit/>
          </a:bodyPr>
          <a:lstStyle/>
          <a:p>
            <a:r>
              <a:rPr lang="en-IN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</a:p>
          <a:p>
            <a:r>
              <a:rPr lang="en-IN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SAHA DEV JAKHAR </a:t>
            </a:r>
          </a:p>
          <a:p>
            <a:endParaRPr lang="en-IN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dirty="0"/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id="{43D4B1E8-BF12-45DC-BEBF-13370F97F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00400"/>
            <a:ext cx="2819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891A7B-48BC-4E75-948E-443BE7176D73}"/>
              </a:ext>
            </a:extLst>
          </p:cNvPr>
          <p:cNvSpPr/>
          <p:nvPr/>
        </p:nvSpPr>
        <p:spPr>
          <a:xfrm>
            <a:off x="-9238" y="-28545"/>
            <a:ext cx="1579419" cy="6858000"/>
          </a:xfrm>
          <a:prstGeom prst="rect">
            <a:avLst/>
          </a:prstGeom>
          <a:blipFill dpi="0" rotWithShape="1">
            <a:blip r:embed="rId2">
              <a:alphaModFix amt="37000"/>
            </a:blip>
            <a:srcRect/>
            <a:tile tx="0" ty="0" sx="100000" sy="100000" flip="none" algn="tl"/>
          </a:blipFill>
          <a:ln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409B362-2D18-4F20-95BB-1A2E22E197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0" y="-1892"/>
            <a:ext cx="1442424" cy="1323901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523E227C-B259-4BAD-82DA-5B2A21FF2F03}"/>
              </a:ext>
            </a:extLst>
          </p:cNvPr>
          <p:cNvSpPr/>
          <p:nvPr/>
        </p:nvSpPr>
        <p:spPr>
          <a:xfrm>
            <a:off x="-77735" y="1722106"/>
            <a:ext cx="1579419" cy="4078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400" b="1" spc="50" dirty="0">
                <a:ln w="57150"/>
                <a:blipFill>
                  <a:blip r:embed="rId4"/>
                  <a:tile tx="0" ty="0" sx="100000" sy="100000" flip="none" algn="tl"/>
                </a:blip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MOHANLAL</a:t>
            </a:r>
          </a:p>
          <a:p>
            <a:pPr algn="ctr">
              <a:spcBef>
                <a:spcPts val="600"/>
              </a:spcBef>
            </a:pPr>
            <a:r>
              <a:rPr lang="en-US" sz="2400" b="1" spc="50" dirty="0">
                <a:ln w="57150"/>
                <a:blipFill>
                  <a:blip r:embed="rId4"/>
                  <a:tile tx="0" ty="0" sx="100000" sy="100000" flip="none" algn="tl"/>
                </a:blip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SUKHADIYA</a:t>
            </a:r>
          </a:p>
          <a:p>
            <a:pPr algn="ctr">
              <a:spcBef>
                <a:spcPts val="600"/>
              </a:spcBef>
            </a:pPr>
            <a:r>
              <a:rPr lang="en-US" sz="2400" b="1" spc="50" dirty="0">
                <a:ln w="57150"/>
                <a:blipFill>
                  <a:blip r:embed="rId4"/>
                  <a:tile tx="0" ty="0" sx="100000" sy="100000" flip="none" algn="tl"/>
                </a:blip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UNIVERSITY</a:t>
            </a:r>
          </a:p>
          <a:p>
            <a:pPr algn="ctr">
              <a:spcBef>
                <a:spcPts val="600"/>
              </a:spcBef>
            </a:pPr>
            <a:r>
              <a:rPr lang="en-US" sz="2400" b="1" spc="50" dirty="0">
                <a:ln w="57150"/>
                <a:blipFill>
                  <a:blip r:embed="rId4"/>
                  <a:tile tx="0" ty="0" sx="100000" sy="100000" flip="none" algn="tl"/>
                </a:blip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UDAIPUR</a:t>
            </a:r>
          </a:p>
          <a:p>
            <a:pPr algn="ctr">
              <a:spcBef>
                <a:spcPts val="600"/>
              </a:spcBef>
            </a:pPr>
            <a:endParaRPr lang="en-US" sz="2400" b="1" spc="50" dirty="0">
              <a:ln w="57150"/>
              <a:blipFill>
                <a:blip r:embed="rId4"/>
                <a:tile tx="0" ty="0" sx="100000" sy="100000" flip="none" algn="tl"/>
              </a:blip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  <a:p>
            <a:pPr algn="ctr">
              <a:spcBef>
                <a:spcPts val="600"/>
              </a:spcBef>
            </a:pPr>
            <a:endParaRPr lang="en-US" sz="2400" b="1" spc="50" dirty="0">
              <a:ln w="57150"/>
              <a:blipFill>
                <a:blip r:embed="rId4"/>
                <a:tile tx="0" ty="0" sx="100000" sy="100000" flip="none" algn="tl"/>
              </a:blip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  <a:p>
            <a:pPr algn="ctr">
              <a:spcBef>
                <a:spcPts val="600"/>
              </a:spcBef>
            </a:pPr>
            <a:endParaRPr lang="en-US" sz="2400" b="1" spc="50" dirty="0">
              <a:ln w="57150"/>
              <a:blipFill>
                <a:blip r:embed="rId4"/>
                <a:tile tx="0" ty="0" sx="100000" sy="100000" flip="none" algn="tl"/>
              </a:blip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b="1" spc="50" dirty="0">
                <a:ln w="57150"/>
                <a:blipFill>
                  <a:blip r:embed="rId4"/>
                  <a:tile tx="0" ty="0" sx="100000" sy="100000" flip="none" algn="tl"/>
                </a:blip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Department of Zoology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5D2EAD-2D49-4578-B5A7-5EB9237E807F}"/>
              </a:ext>
            </a:extLst>
          </p:cNvPr>
          <p:cNvSpPr txBox="1"/>
          <p:nvPr/>
        </p:nvSpPr>
        <p:spPr>
          <a:xfrm>
            <a:off x="2055091" y="429149"/>
            <a:ext cx="991061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</a:t>
            </a:r>
          </a:p>
          <a:p>
            <a:pPr algn="ctr"/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Silk Worm Life Cycle &amp; Culture 	</a:t>
            </a:r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04AFF2-31B7-4383-8C3A-5FCB868492A5}"/>
              </a:ext>
            </a:extLst>
          </p:cNvPr>
          <p:cNvSpPr txBox="1"/>
          <p:nvPr/>
        </p:nvSpPr>
        <p:spPr>
          <a:xfrm>
            <a:off x="2189018" y="3200400"/>
            <a:ext cx="42856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B.Sc.-II-Year</a:t>
            </a:r>
          </a:p>
          <a:p>
            <a:r>
              <a:rPr lang="en-US" sz="2800" dirty="0">
                <a:solidFill>
                  <a:srgbClr val="002060"/>
                </a:solidFill>
              </a:rPr>
              <a:t>Practical Zoology </a:t>
            </a:r>
            <a:endParaRPr lang="en-IN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ocoon">
            <a:extLst>
              <a:ext uri="{FF2B5EF4-FFF2-40B4-BE49-F238E27FC236}">
                <a16:creationId xmlns:a16="http://schemas.microsoft.com/office/drawing/2014/main" id="{926895E6-ECE2-4E9E-B1C7-D599295CB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295" y="673313"/>
            <a:ext cx="6948710" cy="5221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D68E9B-5189-43EB-98AD-9EEFF5ED1D2F}"/>
              </a:ext>
            </a:extLst>
          </p:cNvPr>
          <p:cNvSpPr txBox="1"/>
          <p:nvPr/>
        </p:nvSpPr>
        <p:spPr>
          <a:xfrm>
            <a:off x="4515777" y="0"/>
            <a:ext cx="33628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Cocoon 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2255367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dult Moth">
            <a:extLst>
              <a:ext uri="{FF2B5EF4-FFF2-40B4-BE49-F238E27FC236}">
                <a16:creationId xmlns:a16="http://schemas.microsoft.com/office/drawing/2014/main" id="{1EBAA446-9E1B-4FCD-A510-F18D6D898F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497" y="866034"/>
            <a:ext cx="7927296" cy="527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198B254-6D8F-4B17-8DB7-BB46D2E86F2A}"/>
              </a:ext>
            </a:extLst>
          </p:cNvPr>
          <p:cNvSpPr txBox="1"/>
          <p:nvPr/>
        </p:nvSpPr>
        <p:spPr>
          <a:xfrm>
            <a:off x="4276435" y="96593"/>
            <a:ext cx="50522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Silk Moth Adult 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67562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silk worm life cycle">
            <a:extLst>
              <a:ext uri="{FF2B5EF4-FFF2-40B4-BE49-F238E27FC236}">
                <a16:creationId xmlns:a16="http://schemas.microsoft.com/office/drawing/2014/main" id="{0F63F91E-A4AB-4AF2-905E-C006BFE1A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864" y="579268"/>
            <a:ext cx="7599285" cy="5699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185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B258E6-4C7D-435B-BDEB-07B36AB7194C}"/>
              </a:ext>
            </a:extLst>
          </p:cNvPr>
          <p:cNvSpPr txBox="1"/>
          <p:nvPr/>
        </p:nvSpPr>
        <p:spPr>
          <a:xfrm>
            <a:off x="1394690" y="535709"/>
            <a:ext cx="978131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00" dirty="0"/>
              <a:t>Thank You</a:t>
            </a:r>
            <a:endParaRPr lang="en-IN" sz="19900" dirty="0"/>
          </a:p>
        </p:txBody>
      </p:sp>
    </p:spTree>
    <p:extLst>
      <p:ext uri="{BB962C8B-B14F-4D97-AF65-F5344CB8AC3E}">
        <p14:creationId xmlns:p14="http://schemas.microsoft.com/office/powerpoint/2010/main" val="1436162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0E9E995-040B-447C-9519-8F5BE669E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736885"/>
              </p:ext>
            </p:extLst>
          </p:nvPr>
        </p:nvGraphicFramePr>
        <p:xfrm>
          <a:off x="3722255" y="1795610"/>
          <a:ext cx="5098472" cy="4351337"/>
        </p:xfrm>
        <a:graphic>
          <a:graphicData uri="http://schemas.openxmlformats.org/drawingml/2006/table">
            <a:tbl>
              <a:tblPr/>
              <a:tblGrid>
                <a:gridCol w="2549236">
                  <a:extLst>
                    <a:ext uri="{9D8B030D-6E8A-4147-A177-3AD203B41FA5}">
                      <a16:colId xmlns:a16="http://schemas.microsoft.com/office/drawing/2014/main" val="119017637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3413102825"/>
                    </a:ext>
                  </a:extLst>
                </a:gridCol>
              </a:tblGrid>
              <a:tr h="525161"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>
                          <a:effectLst/>
                        </a:rPr>
                        <a:t>Kingdom:</a:t>
                      </a: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 u="none" strike="noStrike">
                          <a:solidFill>
                            <a:srgbClr val="0B0080"/>
                          </a:solidFill>
                          <a:effectLst/>
                          <a:hlinkClick r:id="rId2" tooltip="Animal"/>
                        </a:rPr>
                        <a:t>Animalia</a:t>
                      </a:r>
                      <a:endParaRPr lang="en-IN" sz="1500">
                        <a:effectLst/>
                      </a:endParaRP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86368"/>
                  </a:ext>
                </a:extLst>
              </a:tr>
              <a:tr h="750231"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>
                          <a:effectLst/>
                        </a:rPr>
                        <a:t>Phylum:</a:t>
                      </a: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 u="none" strike="noStrike">
                          <a:solidFill>
                            <a:srgbClr val="0B0080"/>
                          </a:solidFill>
                          <a:effectLst/>
                          <a:hlinkClick r:id="rId3" tooltip="Arthropod"/>
                        </a:rPr>
                        <a:t>Arthropoda</a:t>
                      </a:r>
                      <a:endParaRPr lang="en-IN" sz="1500">
                        <a:effectLst/>
                      </a:endParaRP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920292"/>
                  </a:ext>
                </a:extLst>
              </a:tr>
              <a:tr h="525161"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>
                          <a:effectLst/>
                        </a:rPr>
                        <a:t>Class:</a:t>
                      </a: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 u="none" strike="noStrike">
                          <a:solidFill>
                            <a:srgbClr val="0B0080"/>
                          </a:solidFill>
                          <a:effectLst/>
                          <a:hlinkClick r:id="rId4" tooltip="Insect"/>
                        </a:rPr>
                        <a:t>Insecta</a:t>
                      </a:r>
                      <a:endParaRPr lang="en-IN" sz="1500">
                        <a:effectLst/>
                      </a:endParaRP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128841"/>
                  </a:ext>
                </a:extLst>
              </a:tr>
              <a:tr h="750231"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>
                          <a:effectLst/>
                        </a:rPr>
                        <a:t>Order:</a:t>
                      </a: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 u="none" strike="noStrike">
                          <a:solidFill>
                            <a:srgbClr val="0B0080"/>
                          </a:solidFill>
                          <a:effectLst/>
                          <a:hlinkClick r:id="rId5" tooltip="Lepidoptera"/>
                        </a:rPr>
                        <a:t>Lepidoptera</a:t>
                      </a:r>
                      <a:endParaRPr lang="en-IN" sz="1500">
                        <a:effectLst/>
                      </a:endParaRP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531635"/>
                  </a:ext>
                </a:extLst>
              </a:tr>
              <a:tr h="750231"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>
                          <a:effectLst/>
                        </a:rPr>
                        <a:t>Family:</a:t>
                      </a: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 u="none" strike="noStrike">
                          <a:solidFill>
                            <a:srgbClr val="0B0080"/>
                          </a:solidFill>
                          <a:effectLst/>
                          <a:hlinkClick r:id="rId6" tooltip="Bombycidae"/>
                        </a:rPr>
                        <a:t>Bombycidae</a:t>
                      </a:r>
                      <a:endParaRPr lang="en-IN" sz="1500">
                        <a:effectLst/>
                      </a:endParaRP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489105"/>
                  </a:ext>
                </a:extLst>
              </a:tr>
              <a:tr h="525161"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>
                          <a:effectLst/>
                        </a:rPr>
                        <a:t>Genus:</a:t>
                      </a: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 i="1" u="none" strike="noStrike">
                          <a:solidFill>
                            <a:srgbClr val="0B0080"/>
                          </a:solidFill>
                          <a:effectLst/>
                          <a:hlinkClick r:id="rId7" tooltip="Bombyx"/>
                        </a:rPr>
                        <a:t>Bombyx</a:t>
                      </a:r>
                      <a:endParaRPr lang="en-IN" sz="1500">
                        <a:effectLst/>
                      </a:endParaRP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525322"/>
                  </a:ext>
                </a:extLst>
              </a:tr>
              <a:tr h="525161"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>
                          <a:effectLst/>
                        </a:rPr>
                        <a:t>Species:</a:t>
                      </a: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sz="1500" b="1" i="1" dirty="0">
                          <a:effectLst/>
                        </a:rPr>
                        <a:t>B. mori</a:t>
                      </a:r>
                      <a:endParaRPr lang="en-IN" sz="1500" dirty="0">
                        <a:effectLst/>
                      </a:endParaRPr>
                    </a:p>
                  </a:txBody>
                  <a:tcPr marL="75023" marR="75023" marT="37512" marB="37512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64610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ED3A2DE-49FE-4A73-B595-58AB65521939}"/>
              </a:ext>
            </a:extLst>
          </p:cNvPr>
          <p:cNvSpPr txBox="1"/>
          <p:nvPr/>
        </p:nvSpPr>
        <p:spPr>
          <a:xfrm>
            <a:off x="3722255" y="711053"/>
            <a:ext cx="509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Classification</a:t>
            </a:r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3771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silk worm life cycle">
            <a:extLst>
              <a:ext uri="{FF2B5EF4-FFF2-40B4-BE49-F238E27FC236}">
                <a16:creationId xmlns:a16="http://schemas.microsoft.com/office/drawing/2014/main" id="{78771175-CF16-4C80-A0A3-74C2F8430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9064"/>
            <a:ext cx="8780016" cy="6346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5329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CBFD0100-5B57-43FE-A403-8437B683A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50" y="119848"/>
            <a:ext cx="9108490" cy="661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772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EA03CC-AA25-473C-9316-A5F1FD4AA9A5}"/>
              </a:ext>
            </a:extLst>
          </p:cNvPr>
          <p:cNvSpPr txBox="1"/>
          <p:nvPr/>
        </p:nvSpPr>
        <p:spPr>
          <a:xfrm>
            <a:off x="365760" y="381000"/>
            <a:ext cx="1141476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Eggs take about 14 days to hatch into larvae, which eat continuously.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800" b="0" i="0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 have a preference for 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rId2" tooltip="Morus alb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white mulberry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having an attraction to the mulberry odorant 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rId3" tooltip="Jasmon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cis-jasmone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800" b="0" i="0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 are not 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rId4" tooltip="Monophagou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monophagous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since they can eat other species of </a:t>
            </a:r>
            <a:r>
              <a:rPr kumimoji="0" lang="en-US" altLang="en-US" sz="1800" b="0" i="1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 tooltip="Morus (plant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Morus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as well as some other </a:t>
            </a:r>
            <a:r>
              <a:rPr kumimoji="0" lang="en-US" altLang="en-US" sz="1800" b="0" i="0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 tooltip="Moracea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Moraceae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mostly 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 tooltip="Osage orang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Osage orange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800" b="0" i="0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They are covered with tiny black hairs. When the color of their heads turns darker, it indicates they are about to 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8" tooltip="Ecdysi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molt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After molting, the 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9" tooltip="Larv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larval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phase of the silkworms emerge white, naked, and with little horns on their backs.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800" b="0" i="0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After they have molted four times, their bodies become slightly yellow, and the skin becomes tighter.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larvae then prepare to enter the 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10" tooltip="Pup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pupal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phase of their lifecycle, and enclose themselves in a cocoon made up of raw silk produced by the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rId11" tooltip="Salivary gland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salivary glands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final molt from larva to pupa takes place within the 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cocoon, 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which provides a vital layer of protection during the vulnerable, almost motionless pupal state.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 other 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12" tooltip="Lepidopter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Lepidoptera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produce cocoons, but only a few—the </a:t>
            </a:r>
            <a:r>
              <a:rPr kumimoji="0" lang="en-US" altLang="en-US" sz="1800" b="0" i="0" strike="noStrike" cap="none" normalizeH="0" baseline="0" dirty="0" err="1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rId13" tooltip="Bombycida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Bombycidae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in particular the genus </a:t>
            </a:r>
            <a:r>
              <a:rPr kumimoji="0" lang="en-US" altLang="en-US" sz="1800" b="0" i="1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14" tooltip="Bomby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Bombyx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 the </a:t>
            </a:r>
            <a:r>
              <a:rPr kumimoji="0" lang="en-US" altLang="en-US" sz="1800" b="0" i="0" strike="noStrike" cap="none" normalizeH="0" baseline="0" dirty="0" err="1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rId15" tooltip="Saturniida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Saturniidae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particular the genus </a:t>
            </a:r>
            <a:r>
              <a:rPr kumimoji="0" lang="en-US" altLang="en-US" sz="1800" b="0" i="1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16" tooltip="Antherae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Antheraea</a:t>
            </a:r>
            <a:r>
              <a:rPr kumimoji="0" lang="en-US" altLang="en-US" sz="18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—have been exploited for fabric production.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1200" b="0" i="0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Pupa</a:t>
            </a:r>
            <a:r>
              <a:rPr kumimoji="0" lang="en-US" altLang="en-US" b="0" i="0" u="none" strike="noStrike" cap="none" normalizeH="0" dirty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releases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  <a:hlinkClick r:id="rId17" tooltip="Proteolytic enzym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proteolytic enzymes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make a hole in the cocoon so it can emerge as an adult moth.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01578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ilkworm Moth Newly Emerged From Cocoon">
            <a:extLst>
              <a:ext uri="{FF2B5EF4-FFF2-40B4-BE49-F238E27FC236}">
                <a16:creationId xmlns:a16="http://schemas.microsoft.com/office/drawing/2014/main" id="{D94EAED3-1ECD-48B9-BD04-2BD03AA8C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96" y="761048"/>
            <a:ext cx="8460419" cy="5631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72579A7-C581-46CF-AB70-786242596900}"/>
              </a:ext>
            </a:extLst>
          </p:cNvPr>
          <p:cNvSpPr txBox="1"/>
          <p:nvPr/>
        </p:nvSpPr>
        <p:spPr>
          <a:xfrm>
            <a:off x="4276435" y="96593"/>
            <a:ext cx="50522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Silk Moth Adult 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420213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gg of silkworm's">
            <a:extLst>
              <a:ext uri="{FF2B5EF4-FFF2-40B4-BE49-F238E27FC236}">
                <a16:creationId xmlns:a16="http://schemas.microsoft.com/office/drawing/2014/main" id="{5807ED2C-5052-4893-87DA-6CB1C2A7A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641" y="800533"/>
            <a:ext cx="7474998" cy="4954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55A9FF-A751-4B44-8390-887162F7C016}"/>
              </a:ext>
            </a:extLst>
          </p:cNvPr>
          <p:cNvSpPr txBox="1"/>
          <p:nvPr/>
        </p:nvSpPr>
        <p:spPr>
          <a:xfrm>
            <a:off x="4636475" y="0"/>
            <a:ext cx="58096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Eggs</a:t>
            </a:r>
            <a:endParaRPr lang="en-IN" sz="5400" dirty="0"/>
          </a:p>
        </p:txBody>
      </p:sp>
    </p:spTree>
    <p:extLst>
      <p:ext uri="{BB962C8B-B14F-4D97-AF65-F5344CB8AC3E}">
        <p14:creationId xmlns:p14="http://schemas.microsoft.com/office/powerpoint/2010/main" val="1393136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Silk Worms">
            <a:extLst>
              <a:ext uri="{FF2B5EF4-FFF2-40B4-BE49-F238E27FC236}">
                <a16:creationId xmlns:a16="http://schemas.microsoft.com/office/drawing/2014/main" id="{C8F307C2-1F9C-49F1-981D-3AF448333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512" y="725541"/>
            <a:ext cx="8123068" cy="5406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4DD7FF-44BA-45CD-A4DD-927AD954C937}"/>
              </a:ext>
            </a:extLst>
          </p:cNvPr>
          <p:cNvSpPr txBox="1"/>
          <p:nvPr/>
        </p:nvSpPr>
        <p:spPr>
          <a:xfrm>
            <a:off x="3745345" y="73891"/>
            <a:ext cx="4701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Silk worm larva 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3744167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Larvae">
            <a:extLst>
              <a:ext uri="{FF2B5EF4-FFF2-40B4-BE49-F238E27FC236}">
                <a16:creationId xmlns:a16="http://schemas.microsoft.com/office/drawing/2014/main" id="{77328B59-9939-4BF2-93B5-AA1793877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301" y="457161"/>
            <a:ext cx="5960708" cy="5943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1FE122-0587-4EA9-95CE-4D401B6F2D21}"/>
              </a:ext>
            </a:extLst>
          </p:cNvPr>
          <p:cNvSpPr txBox="1"/>
          <p:nvPr/>
        </p:nvSpPr>
        <p:spPr>
          <a:xfrm>
            <a:off x="3293000" y="120072"/>
            <a:ext cx="4701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Silk worm larva 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3118832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307</Words>
  <Application>Microsoft Office PowerPoint</Application>
  <PresentationFormat>Widescreen</PresentationFormat>
  <Paragraphs>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Gabriola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sahadev jakhar</dc:creator>
  <cp:lastModifiedBy>sahadev jakhar</cp:lastModifiedBy>
  <cp:revision>8</cp:revision>
  <dcterms:created xsi:type="dcterms:W3CDTF">2019-09-21T08:34:18Z</dcterms:created>
  <dcterms:modified xsi:type="dcterms:W3CDTF">2020-10-18T13:27:41Z</dcterms:modified>
</cp:coreProperties>
</file>